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3" r:id="rId6"/>
    <p:sldId id="275" r:id="rId7"/>
    <p:sldId id="283" r:id="rId8"/>
    <p:sldId id="282" r:id="rId9"/>
    <p:sldId id="259" r:id="rId10"/>
    <p:sldId id="274" r:id="rId11"/>
    <p:sldId id="280" r:id="rId12"/>
    <p:sldId id="265" r:id="rId13"/>
    <p:sldId id="267" r:id="rId14"/>
    <p:sldId id="273" r:id="rId15"/>
    <p:sldId id="27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Clarity City" pitchFamily="2" charset="77"/>
      <p:regular r:id="rId26"/>
      <p:bold r:id="rId27"/>
    </p:embeddedFont>
    <p:embeddedFont>
      <p:font typeface="Clarity City Medium" pitchFamily="2" charset="77"/>
      <p:regular r:id="rId28"/>
    </p:embeddedFont>
    <p:embeddedFont>
      <p:font typeface="Geo" panose="02000603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hhQC3cpak75m61a7CGojke8VLj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D42"/>
    <a:srgbClr val="FFE3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03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63605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964001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87328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I'd like to share something about the workgroups that are driven by the Harbor community.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"Workgroup is a virtual team focusing on a specified topic and delivers features related to the topic by aggregating efforts across all the interested parties.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Till now, Harbor community has 7 workgroups already.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early formed workgroups have already delivered many key features, including: replication by the replication group, P2P distribution framework by the P2P workgroup and pluggable scanning by the scanning workgroup.</a:t>
            </a:r>
            <a:endParaRPr dirty="0"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93765E-8CE0-C742-A5FB-3F12AC593E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EF0ED5-D759-F846-A421-9E4E8E0D4FAC}"/>
              </a:ext>
            </a:extLst>
          </p:cNvPr>
          <p:cNvSpPr/>
          <p:nvPr userDrawn="1"/>
        </p:nvSpPr>
        <p:spPr>
          <a:xfrm>
            <a:off x="569823" y="4186890"/>
            <a:ext cx="555955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0" i="0" spc="320" baseline="0" dirty="0">
                <a:solidFill>
                  <a:srgbClr val="3D8D42"/>
                </a:solidFill>
                <a:latin typeface="Clarity City Medium" pitchFamily="2" charset="77"/>
              </a:rPr>
              <a:t>WELCOME TO VALENCIA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C708D-9224-A949-94AC-383D25BBC0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28559" y="254643"/>
            <a:ext cx="7114854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F3FBD58-323F-D34D-9A13-394A0A19D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098" y="1516284"/>
            <a:ext cx="5289001" cy="24159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C179D-6CC2-0F48-8633-586057538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2FD8E-FCF3-AA4F-B5EB-97A509C725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A6F1739-DC5B-F842-B0F7-E371C092D89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62A91E1-4F57-2C42-9AA0-3713E4CB67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9374" y="3945744"/>
            <a:ext cx="2292626" cy="29122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EA07FB2-1B65-3C4E-8173-268658DBD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3204" y="0"/>
            <a:ext cx="2478796" cy="19898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1BF24B7-E9F0-224D-9225-53121B0D8A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8704" y="229428"/>
            <a:ext cx="1973745" cy="9015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rbor.devstats.cncf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github.com/goharbor/harbor/graphs/traffi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harbor/acceleration-servi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oharbor/community/blob/master/MEETING_SCHEDULE.md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goharbor/habror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goharbor.i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D496A6A8-D190-7144-B071-2E46080FBE1F}"/>
              </a:ext>
            </a:extLst>
          </p:cNvPr>
          <p:cNvSpPr txBox="1"/>
          <p:nvPr/>
        </p:nvSpPr>
        <p:spPr>
          <a:xfrm>
            <a:off x="415801" y="341287"/>
            <a:ext cx="6297515" cy="104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lang="en-CA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Demo time: </a:t>
            </a:r>
            <a:r>
              <a:rPr lang="en-CA" sz="4000" b="1" u="none" strike="noStrike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Cosign</a:t>
            </a:r>
            <a:endParaRPr sz="4000" b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sym typeface="Arial"/>
            </a:endParaRPr>
          </a:p>
        </p:txBody>
      </p:sp>
      <p:pic>
        <p:nvPicPr>
          <p:cNvPr id="4098" name="Picture 2" descr="Harbor is fun at parties!">
            <a:extLst>
              <a:ext uri="{FF2B5EF4-FFF2-40B4-BE49-F238E27FC236}">
                <a16:creationId xmlns:a16="http://schemas.microsoft.com/office/drawing/2014/main" id="{33EEDE0F-05E6-AB4F-A232-9ADA27806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52" y="3145875"/>
            <a:ext cx="4017030" cy="114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8559B0-68C5-AC48-BFD2-6065755B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16" y="2852411"/>
            <a:ext cx="4519448" cy="172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0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/>
        </p:nvSpPr>
        <p:spPr>
          <a:xfrm>
            <a:off x="383804" y="-1633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Roadmap</a:t>
            </a:r>
            <a:endParaRPr sz="4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7" name="Google Shape;127;p8"/>
          <p:cNvGraphicFramePr/>
          <p:nvPr>
            <p:extLst>
              <p:ext uri="{D42A27DB-BD31-4B8C-83A1-F6EECF244321}">
                <p14:modId xmlns:p14="http://schemas.microsoft.com/office/powerpoint/2010/main" val="2149879893"/>
              </p:ext>
            </p:extLst>
          </p:nvPr>
        </p:nvGraphicFramePr>
        <p:xfrm>
          <a:off x="271742" y="1666850"/>
          <a:ext cx="11752092" cy="466037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65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79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Theme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Timeline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Harbor Lite for Edge</a:t>
                      </a:r>
                      <a:endParaRPr dirty="0"/>
                    </a:p>
                  </a:txBody>
                  <a:tcPr marL="123825" marR="123825" marT="57150" marB="5715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latin typeface="Arial"/>
                          <a:ea typeface="Arial"/>
                          <a:cs typeface="Arial"/>
                          <a:sym typeface="Arial"/>
                        </a:rPr>
                        <a:t>Create a lightweight Harbor with reduced feature set for minimal footprint</a:t>
                      </a:r>
                      <a:endParaRPr/>
                    </a:p>
                  </a:txBody>
                  <a:tcPr marL="123825" marR="123825" marT="57150" marB="5715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202</a:t>
                      </a:r>
                      <a:r>
                        <a:rPr lang="en-US" altLang="zh-CN" sz="1800" b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H2</a:t>
                      </a:r>
                      <a:endParaRPr dirty="0"/>
                    </a:p>
                  </a:txBody>
                  <a:tcPr marL="123825" marR="123825" marT="57150" marB="5715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885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Deployment</a:t>
                      </a:r>
                      <a:endParaRPr dirty="0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Improve Kubernetes Operator for Harbor, enabling improved Day1 and Day2 operations including enterprise grade HA, faster deployments and upgrades, automate backups and restores, and sensible defaults</a:t>
                      </a:r>
                      <a:endParaRPr dirty="0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</a:t>
                      </a:r>
                      <a:r>
                        <a:rPr lang="en-US" altLang="zh-CN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H2</a:t>
                      </a:r>
                      <a:endParaRPr dirty="0"/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Optimized scalability</a:t>
                      </a:r>
                      <a:endParaRPr dirty="0"/>
                    </a:p>
                  </a:txBody>
                  <a:tcPr marL="123825" marR="123825" marT="57150" marB="5715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Improve the throughput and response latency in high concurrency scenarios especially for high concurrency pulling images, by introducing cache layer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</a:t>
                      </a:r>
                      <a:r>
                        <a:rPr lang="en-US" altLang="zh-CN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H2</a:t>
                      </a:r>
                      <a:endParaRPr dirty="0"/>
                    </a:p>
                  </a:txBody>
                  <a:tcPr marL="123825" marR="123825" marT="57150" marB="5715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43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Backup &amp; Restore</a:t>
                      </a:r>
                      <a:endParaRPr dirty="0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Leverage Project </a:t>
                      </a:r>
                      <a:r>
                        <a:rPr lang="en-US" sz="1800" b="0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Velero</a:t>
                      </a: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to offer application-aware Harbor backup, including databases, Kubernetes objects and Persistent Volumes</a:t>
                      </a:r>
                      <a:endParaRPr dirty="0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 H</a:t>
                      </a:r>
                      <a:r>
                        <a:rPr lang="en-US" altLang="zh-CN" sz="1800" b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dirty="0"/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97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Multip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le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Database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Multiple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Database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support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allows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user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to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attach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different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of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database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to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Harbor,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like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/>
                          <a:sym typeface="Arial"/>
                        </a:rPr>
                        <a:t>PostgreSQL,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/>
                          <a:sym typeface="Arial"/>
                        </a:rPr>
                        <a:t>MariaDB/MySQL,</a:t>
                      </a:r>
                      <a:r>
                        <a:rPr lang="zh-CN" altLang="en-US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/>
                          <a:sym typeface="Arial"/>
                        </a:rPr>
                        <a:t>etc.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H</a:t>
                      </a:r>
                      <a:r>
                        <a:rPr lang="en-US" altLang="zh-CN" sz="18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lang="en-US" sz="1800" b="0" i="0" u="none" strike="noStrike" cap="none" dirty="0">
                        <a:solidFill>
                          <a:schemeClr val="dk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783675"/>
                  </a:ext>
                </a:extLst>
              </a:tr>
            </a:tbl>
          </a:graphicData>
        </a:graphic>
      </p:graphicFrame>
      <p:sp>
        <p:nvSpPr>
          <p:cNvPr id="5" name="Google Shape;102;p3">
            <a:extLst>
              <a:ext uri="{FF2B5EF4-FFF2-40B4-BE49-F238E27FC236}">
                <a16:creationId xmlns:a16="http://schemas.microsoft.com/office/drawing/2014/main" id="{74C36ECF-68D0-804D-8288-C567300ECFA1}"/>
              </a:ext>
            </a:extLst>
          </p:cNvPr>
          <p:cNvSpPr txBox="1"/>
          <p:nvPr/>
        </p:nvSpPr>
        <p:spPr>
          <a:xfrm>
            <a:off x="415801" y="341287"/>
            <a:ext cx="6297515" cy="104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lang="en-US" altLang="zh-CN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Roadmap</a:t>
            </a:r>
            <a:endParaRPr sz="4000" b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311C2CBA-C2BC-3943-A5D4-075F12212A2E}"/>
              </a:ext>
            </a:extLst>
          </p:cNvPr>
          <p:cNvSpPr txBox="1"/>
          <p:nvPr/>
        </p:nvSpPr>
        <p:spPr>
          <a:xfrm>
            <a:off x="415800" y="341287"/>
            <a:ext cx="8232899" cy="104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lang="en-CA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Harbor Community - Thriving</a:t>
            </a:r>
            <a:endParaRPr sz="4000" b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sym typeface="Arial"/>
            </a:endParaRPr>
          </a:p>
        </p:txBody>
      </p:sp>
      <p:sp>
        <p:nvSpPr>
          <p:cNvPr id="3" name="Google Shape;143;p10">
            <a:extLst>
              <a:ext uri="{FF2B5EF4-FFF2-40B4-BE49-F238E27FC236}">
                <a16:creationId xmlns:a16="http://schemas.microsoft.com/office/drawing/2014/main" id="{0FAEA8B1-452A-794B-B821-5796F30465E1}"/>
              </a:ext>
            </a:extLst>
          </p:cNvPr>
          <p:cNvSpPr/>
          <p:nvPr/>
        </p:nvSpPr>
        <p:spPr>
          <a:xfrm>
            <a:off x="113337" y="5726374"/>
            <a:ext cx="11935328" cy="781047"/>
          </a:xfrm>
          <a:prstGeom prst="can">
            <a:avLst>
              <a:gd name="adj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Google Shape;144;p10">
            <a:extLst>
              <a:ext uri="{FF2B5EF4-FFF2-40B4-BE49-F238E27FC236}">
                <a16:creationId xmlns:a16="http://schemas.microsoft.com/office/drawing/2014/main" id="{8711FBB1-FD7C-AA47-A35F-F469AF37CF87}"/>
              </a:ext>
            </a:extLst>
          </p:cNvPr>
          <p:cNvSpPr txBox="1"/>
          <p:nvPr/>
        </p:nvSpPr>
        <p:spPr>
          <a:xfrm>
            <a:off x="4562414" y="6103482"/>
            <a:ext cx="3037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Harbor Community</a:t>
            </a:r>
            <a:endParaRPr sz="1800" b="1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45;p10">
            <a:extLst>
              <a:ext uri="{FF2B5EF4-FFF2-40B4-BE49-F238E27FC236}">
                <a16:creationId xmlns:a16="http://schemas.microsoft.com/office/drawing/2014/main" id="{B2925AF7-85CD-9941-897D-5289C9F1F557}"/>
              </a:ext>
            </a:extLst>
          </p:cNvPr>
          <p:cNvSpPr/>
          <p:nvPr/>
        </p:nvSpPr>
        <p:spPr>
          <a:xfrm>
            <a:off x="113339" y="2613676"/>
            <a:ext cx="5035333" cy="30734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01600" dist="38100" dir="5400000" algn="t" rotWithShape="0">
              <a:schemeClr val="dk2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46;p10">
            <a:extLst>
              <a:ext uri="{FF2B5EF4-FFF2-40B4-BE49-F238E27FC236}">
                <a16:creationId xmlns:a16="http://schemas.microsoft.com/office/drawing/2014/main" id="{C7D6A454-ED35-E64F-BF91-AB11C236707B}"/>
              </a:ext>
            </a:extLst>
          </p:cNvPr>
          <p:cNvSpPr/>
          <p:nvPr/>
        </p:nvSpPr>
        <p:spPr>
          <a:xfrm rot="5400000">
            <a:off x="21200" y="2698210"/>
            <a:ext cx="356992" cy="172716"/>
          </a:xfrm>
          <a:prstGeom prst="snip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47;p10">
            <a:extLst>
              <a:ext uri="{FF2B5EF4-FFF2-40B4-BE49-F238E27FC236}">
                <a16:creationId xmlns:a16="http://schemas.microsoft.com/office/drawing/2014/main" id="{5B28B153-5F4C-E648-9C0C-744AF36D3E4D}"/>
              </a:ext>
            </a:extLst>
          </p:cNvPr>
          <p:cNvSpPr/>
          <p:nvPr/>
        </p:nvSpPr>
        <p:spPr>
          <a:xfrm rot="-5400000">
            <a:off x="4877816" y="2708665"/>
            <a:ext cx="356992" cy="172716"/>
          </a:xfrm>
          <a:prstGeom prst="snip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48;p10">
            <a:extLst>
              <a:ext uri="{FF2B5EF4-FFF2-40B4-BE49-F238E27FC236}">
                <a16:creationId xmlns:a16="http://schemas.microsoft.com/office/drawing/2014/main" id="{31351221-5BF3-FE40-A9CB-16472302FF77}"/>
              </a:ext>
            </a:extLst>
          </p:cNvPr>
          <p:cNvSpPr txBox="1"/>
          <p:nvPr/>
        </p:nvSpPr>
        <p:spPr>
          <a:xfrm>
            <a:off x="372921" y="2622985"/>
            <a:ext cx="45281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CN" sz="20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Maintainers across </a:t>
            </a:r>
            <a:r>
              <a:rPr lang="en-US" altLang="zh-CN" sz="2000" b="1" dirty="0">
                <a:solidFill>
                  <a:srgbClr val="0070C0"/>
                </a:solidFill>
              </a:rPr>
              <a:t>7</a:t>
            </a:r>
            <a:r>
              <a:rPr lang="en-US" sz="20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companies</a:t>
            </a:r>
            <a:endParaRPr sz="18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149;p10">
            <a:extLst>
              <a:ext uri="{FF2B5EF4-FFF2-40B4-BE49-F238E27FC236}">
                <a16:creationId xmlns:a16="http://schemas.microsoft.com/office/drawing/2014/main" id="{597C7E63-234F-7349-A559-8BF5F98A0B49}"/>
              </a:ext>
            </a:extLst>
          </p:cNvPr>
          <p:cNvGrpSpPr/>
          <p:nvPr/>
        </p:nvGrpSpPr>
        <p:grpSpPr>
          <a:xfrm>
            <a:off x="103912" y="1303549"/>
            <a:ext cx="2447700" cy="1108196"/>
            <a:chOff x="596343" y="1521363"/>
            <a:chExt cx="2447700" cy="1108196"/>
          </a:xfrm>
        </p:grpSpPr>
        <p:sp>
          <p:nvSpPr>
            <p:cNvPr id="10" name="Google Shape;150;p10">
              <a:extLst>
                <a:ext uri="{FF2B5EF4-FFF2-40B4-BE49-F238E27FC236}">
                  <a16:creationId xmlns:a16="http://schemas.microsoft.com/office/drawing/2014/main" id="{7E6787CE-CC33-E44B-9E3A-82E18D9F297B}"/>
                </a:ext>
              </a:extLst>
            </p:cNvPr>
            <p:cNvSpPr/>
            <p:nvPr/>
          </p:nvSpPr>
          <p:spPr>
            <a:xfrm>
              <a:off x="596725" y="1756439"/>
              <a:ext cx="2447318" cy="87312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524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Google Shape;151;p10">
              <a:extLst>
                <a:ext uri="{FF2B5EF4-FFF2-40B4-BE49-F238E27FC236}">
                  <a16:creationId xmlns:a16="http://schemas.microsoft.com/office/drawing/2014/main" id="{254D3A04-9136-8141-9ED4-E7720B5CAEF5}"/>
                </a:ext>
              </a:extLst>
            </p:cNvPr>
            <p:cNvSpPr/>
            <p:nvPr/>
          </p:nvSpPr>
          <p:spPr>
            <a:xfrm>
              <a:off x="596343" y="1521363"/>
              <a:ext cx="2434080" cy="233685"/>
            </a:xfrm>
            <a:prstGeom prst="rect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GitHub Stars</a:t>
              </a: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2;p10">
              <a:extLst>
                <a:ext uri="{FF2B5EF4-FFF2-40B4-BE49-F238E27FC236}">
                  <a16:creationId xmlns:a16="http://schemas.microsoft.com/office/drawing/2014/main" id="{091BEC7F-EA9F-C647-B2FF-B34D8BD94D64}"/>
                </a:ext>
              </a:extLst>
            </p:cNvPr>
            <p:cNvSpPr txBox="1"/>
            <p:nvPr/>
          </p:nvSpPr>
          <p:spPr>
            <a:xfrm>
              <a:off x="605768" y="1905160"/>
              <a:ext cx="24246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r>
                <a:rPr lang="en-US" altLang="zh-CN" sz="3600" b="1" i="0" u="none" strike="noStrike" cap="none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r>
                <a:rPr lang="en-US" sz="3600" b="1" i="0" u="none" strike="noStrike" cap="none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.</a:t>
              </a:r>
              <a:r>
                <a:rPr lang="en-US" altLang="zh-CN" sz="3600" b="1" i="0" u="none" strike="noStrike" cap="none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r>
                <a:rPr lang="en-US" sz="3600" b="1" i="0" u="none" strike="noStrike" cap="none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</a:t>
              </a:r>
              <a:r>
                <a:rPr lang="en-US" sz="3200" b="1" i="0" u="none" strike="noStrike" cap="none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+</a:t>
              </a:r>
              <a:endParaRPr sz="3200" b="1" i="0" u="none" strike="noStrike" cap="none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3" name="Google Shape;153;p10">
            <a:extLst>
              <a:ext uri="{FF2B5EF4-FFF2-40B4-BE49-F238E27FC236}">
                <a16:creationId xmlns:a16="http://schemas.microsoft.com/office/drawing/2014/main" id="{FDD8BB04-7E52-934A-9632-8CB04496C072}"/>
              </a:ext>
            </a:extLst>
          </p:cNvPr>
          <p:cNvGrpSpPr/>
          <p:nvPr/>
        </p:nvGrpSpPr>
        <p:grpSpPr>
          <a:xfrm>
            <a:off x="2674429" y="1303550"/>
            <a:ext cx="2485665" cy="1108195"/>
            <a:chOff x="3166860" y="1541241"/>
            <a:chExt cx="2485665" cy="1108195"/>
          </a:xfrm>
        </p:grpSpPr>
        <p:sp>
          <p:nvSpPr>
            <p:cNvPr id="14" name="Google Shape;154;p10">
              <a:extLst>
                <a:ext uri="{FF2B5EF4-FFF2-40B4-BE49-F238E27FC236}">
                  <a16:creationId xmlns:a16="http://schemas.microsoft.com/office/drawing/2014/main" id="{0E8161C5-2BE2-2C4E-B8AD-D3DDBF09455F}"/>
                </a:ext>
              </a:extLst>
            </p:cNvPr>
            <p:cNvSpPr/>
            <p:nvPr/>
          </p:nvSpPr>
          <p:spPr>
            <a:xfrm>
              <a:off x="3166860" y="1776316"/>
              <a:ext cx="2468242" cy="87312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524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Google Shape;155;p10">
              <a:extLst>
                <a:ext uri="{FF2B5EF4-FFF2-40B4-BE49-F238E27FC236}">
                  <a16:creationId xmlns:a16="http://schemas.microsoft.com/office/drawing/2014/main" id="{5F7F7322-1CDC-8140-AB01-7F5055304ECF}"/>
                </a:ext>
              </a:extLst>
            </p:cNvPr>
            <p:cNvSpPr/>
            <p:nvPr/>
          </p:nvSpPr>
          <p:spPr>
            <a:xfrm>
              <a:off x="3166860" y="1541241"/>
              <a:ext cx="2468241" cy="235076"/>
            </a:xfrm>
            <a:prstGeom prst="rect">
              <a:avLst/>
            </a:prstGeom>
            <a:gradFill>
              <a:gsLst>
                <a:gs pos="0">
                  <a:srgbClr val="70A5DA"/>
                </a:gs>
                <a:gs pos="50000">
                  <a:srgbClr val="539BDB"/>
                </a:gs>
                <a:gs pos="100000">
                  <a:srgbClr val="4288C8"/>
                </a:gs>
              </a:gsLst>
              <a:lin ang="5400000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Committers</a:t>
              </a: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56;p10">
              <a:extLst>
                <a:ext uri="{FF2B5EF4-FFF2-40B4-BE49-F238E27FC236}">
                  <a16:creationId xmlns:a16="http://schemas.microsoft.com/office/drawing/2014/main" id="{7BC875D3-B45E-D64D-8CC5-4B4F554EB85E}"/>
                </a:ext>
              </a:extLst>
            </p:cNvPr>
            <p:cNvSpPr txBox="1"/>
            <p:nvPr/>
          </p:nvSpPr>
          <p:spPr>
            <a:xfrm>
              <a:off x="3205208" y="1920488"/>
              <a:ext cx="24473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r>
                <a:rPr lang="en-US" altLang="zh-CN" sz="3600" b="1" i="0" u="none" strike="noStrike" cap="none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r>
                <a:rPr lang="en-US" sz="3600" b="1" i="0" u="none" strike="noStrike" cap="none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0+</a:t>
              </a:r>
              <a:endParaRPr sz="3600" b="1" i="0" u="none" strike="noStrike" cap="none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7" name="Google Shape;157;p10">
            <a:extLst>
              <a:ext uri="{FF2B5EF4-FFF2-40B4-BE49-F238E27FC236}">
                <a16:creationId xmlns:a16="http://schemas.microsoft.com/office/drawing/2014/main" id="{A5DDE070-E1F2-2D4A-93CF-DA0874193EEF}"/>
              </a:ext>
            </a:extLst>
          </p:cNvPr>
          <p:cNvSpPr txBox="1"/>
          <p:nvPr/>
        </p:nvSpPr>
        <p:spPr>
          <a:xfrm>
            <a:off x="0" y="6558062"/>
            <a:ext cx="84818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source: </a:t>
            </a:r>
            <a:r>
              <a:rPr lang="en-US" sz="12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https://harbor.devstats.cncf.io/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12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https://github.com/goharbor/harbor/graphs/traffic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(till 202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/0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58;p10">
            <a:extLst>
              <a:ext uri="{FF2B5EF4-FFF2-40B4-BE49-F238E27FC236}">
                <a16:creationId xmlns:a16="http://schemas.microsoft.com/office/drawing/2014/main" id="{808FD318-5038-DA4E-B142-505570901B0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4956" y="3014229"/>
            <a:ext cx="4634707" cy="2611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59;p10">
            <a:extLst>
              <a:ext uri="{FF2B5EF4-FFF2-40B4-BE49-F238E27FC236}">
                <a16:creationId xmlns:a16="http://schemas.microsoft.com/office/drawing/2014/main" id="{FAC0D098-39C8-4542-BDDF-2A3E2C3340B9}"/>
              </a:ext>
            </a:extLst>
          </p:cNvPr>
          <p:cNvGrpSpPr/>
          <p:nvPr/>
        </p:nvGrpSpPr>
        <p:grpSpPr>
          <a:xfrm>
            <a:off x="5360290" y="1304130"/>
            <a:ext cx="2232918" cy="969346"/>
            <a:chOff x="3166860" y="1541241"/>
            <a:chExt cx="2485665" cy="1137950"/>
          </a:xfrm>
        </p:grpSpPr>
        <p:sp>
          <p:nvSpPr>
            <p:cNvPr id="20" name="Google Shape;160;p10">
              <a:extLst>
                <a:ext uri="{FF2B5EF4-FFF2-40B4-BE49-F238E27FC236}">
                  <a16:creationId xmlns:a16="http://schemas.microsoft.com/office/drawing/2014/main" id="{1A0AE4A6-6BE9-5A45-BE67-38531B53DFF1}"/>
                </a:ext>
              </a:extLst>
            </p:cNvPr>
            <p:cNvSpPr/>
            <p:nvPr/>
          </p:nvSpPr>
          <p:spPr>
            <a:xfrm>
              <a:off x="3166860" y="1776316"/>
              <a:ext cx="2468242" cy="87312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524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Google Shape;161;p10">
              <a:extLst>
                <a:ext uri="{FF2B5EF4-FFF2-40B4-BE49-F238E27FC236}">
                  <a16:creationId xmlns:a16="http://schemas.microsoft.com/office/drawing/2014/main" id="{077892E8-65B8-7340-8485-48CE68A26A4C}"/>
                </a:ext>
              </a:extLst>
            </p:cNvPr>
            <p:cNvSpPr/>
            <p:nvPr/>
          </p:nvSpPr>
          <p:spPr>
            <a:xfrm>
              <a:off x="3166860" y="1541241"/>
              <a:ext cx="2468241" cy="273647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Contributing Companies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62;p10">
              <a:extLst>
                <a:ext uri="{FF2B5EF4-FFF2-40B4-BE49-F238E27FC236}">
                  <a16:creationId xmlns:a16="http://schemas.microsoft.com/office/drawing/2014/main" id="{58376B45-797D-8548-B140-C33B9FB3F787}"/>
                </a:ext>
              </a:extLst>
            </p:cNvPr>
            <p:cNvSpPr txBox="1"/>
            <p:nvPr/>
          </p:nvSpPr>
          <p:spPr>
            <a:xfrm>
              <a:off x="3205208" y="1920488"/>
              <a:ext cx="2447317" cy="758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r>
                <a:rPr lang="en-US" altLang="zh-CN" sz="36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</a:t>
              </a:r>
              <a:r>
                <a:rPr lang="en-US" sz="36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+</a:t>
              </a:r>
              <a:endParaRPr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3" name="Google Shape;163;p10">
            <a:extLst>
              <a:ext uri="{FF2B5EF4-FFF2-40B4-BE49-F238E27FC236}">
                <a16:creationId xmlns:a16="http://schemas.microsoft.com/office/drawing/2014/main" id="{BBEBA600-987C-DD4C-A780-E372ADB4BFA2}"/>
              </a:ext>
            </a:extLst>
          </p:cNvPr>
          <p:cNvGrpSpPr/>
          <p:nvPr/>
        </p:nvGrpSpPr>
        <p:grpSpPr>
          <a:xfrm>
            <a:off x="5360290" y="2369713"/>
            <a:ext cx="2232918" cy="944000"/>
            <a:chOff x="3166860" y="1541241"/>
            <a:chExt cx="2485665" cy="1108195"/>
          </a:xfrm>
        </p:grpSpPr>
        <p:sp>
          <p:nvSpPr>
            <p:cNvPr id="24" name="Google Shape;164;p10">
              <a:extLst>
                <a:ext uri="{FF2B5EF4-FFF2-40B4-BE49-F238E27FC236}">
                  <a16:creationId xmlns:a16="http://schemas.microsoft.com/office/drawing/2014/main" id="{A0684969-3CE4-AB47-88DC-B421D9F2B7F9}"/>
                </a:ext>
              </a:extLst>
            </p:cNvPr>
            <p:cNvSpPr/>
            <p:nvPr/>
          </p:nvSpPr>
          <p:spPr>
            <a:xfrm>
              <a:off x="3166860" y="1776316"/>
              <a:ext cx="2468242" cy="87312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524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165;p10">
              <a:extLst>
                <a:ext uri="{FF2B5EF4-FFF2-40B4-BE49-F238E27FC236}">
                  <a16:creationId xmlns:a16="http://schemas.microsoft.com/office/drawing/2014/main" id="{5F56708D-D057-354B-BEC8-27D5ADFAD26D}"/>
                </a:ext>
              </a:extLst>
            </p:cNvPr>
            <p:cNvSpPr/>
            <p:nvPr/>
          </p:nvSpPr>
          <p:spPr>
            <a:xfrm>
              <a:off x="3166860" y="1541241"/>
              <a:ext cx="2468241" cy="235075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Commits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66;p10">
              <a:extLst>
                <a:ext uri="{FF2B5EF4-FFF2-40B4-BE49-F238E27FC236}">
                  <a16:creationId xmlns:a16="http://schemas.microsoft.com/office/drawing/2014/main" id="{16EBB5A3-FE69-5F4D-9BFF-095258E4C61B}"/>
                </a:ext>
              </a:extLst>
            </p:cNvPr>
            <p:cNvSpPr txBox="1"/>
            <p:nvPr/>
          </p:nvSpPr>
          <p:spPr>
            <a:xfrm>
              <a:off x="3205208" y="1920488"/>
              <a:ext cx="24473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12K+</a:t>
              </a:r>
              <a:endParaRPr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7" name="Google Shape;167;p10">
            <a:extLst>
              <a:ext uri="{FF2B5EF4-FFF2-40B4-BE49-F238E27FC236}">
                <a16:creationId xmlns:a16="http://schemas.microsoft.com/office/drawing/2014/main" id="{055DBC73-3DF1-1141-999F-1ED84807ACFA}"/>
              </a:ext>
            </a:extLst>
          </p:cNvPr>
          <p:cNvGrpSpPr/>
          <p:nvPr/>
        </p:nvGrpSpPr>
        <p:grpSpPr>
          <a:xfrm>
            <a:off x="7653975" y="1304131"/>
            <a:ext cx="2232918" cy="969388"/>
            <a:chOff x="3166860" y="1541240"/>
            <a:chExt cx="2485665" cy="1137999"/>
          </a:xfrm>
        </p:grpSpPr>
        <p:sp>
          <p:nvSpPr>
            <p:cNvPr id="28" name="Google Shape;168;p10">
              <a:extLst>
                <a:ext uri="{FF2B5EF4-FFF2-40B4-BE49-F238E27FC236}">
                  <a16:creationId xmlns:a16="http://schemas.microsoft.com/office/drawing/2014/main" id="{1ECE5ED2-F1E0-FC4E-A8C6-A8D03D7A25A0}"/>
                </a:ext>
              </a:extLst>
            </p:cNvPr>
            <p:cNvSpPr/>
            <p:nvPr/>
          </p:nvSpPr>
          <p:spPr>
            <a:xfrm>
              <a:off x="3166860" y="1776316"/>
              <a:ext cx="2468242" cy="87312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524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169;p10">
              <a:extLst>
                <a:ext uri="{FF2B5EF4-FFF2-40B4-BE49-F238E27FC236}">
                  <a16:creationId xmlns:a16="http://schemas.microsoft.com/office/drawing/2014/main" id="{05B5E011-5DA6-4E4C-BF13-28D2565CA5DD}"/>
                </a:ext>
              </a:extLst>
            </p:cNvPr>
            <p:cNvSpPr/>
            <p:nvPr/>
          </p:nvSpPr>
          <p:spPr>
            <a:xfrm>
              <a:off x="3166860" y="1541240"/>
              <a:ext cx="2468241" cy="268602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Contributors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70;p10">
              <a:extLst>
                <a:ext uri="{FF2B5EF4-FFF2-40B4-BE49-F238E27FC236}">
                  <a16:creationId xmlns:a16="http://schemas.microsoft.com/office/drawing/2014/main" id="{1E3DA1FB-2CE1-0A4C-9867-0C8240C1CD75}"/>
                </a:ext>
              </a:extLst>
            </p:cNvPr>
            <p:cNvSpPr txBox="1"/>
            <p:nvPr/>
          </p:nvSpPr>
          <p:spPr>
            <a:xfrm>
              <a:off x="3205208" y="1920488"/>
              <a:ext cx="2447317" cy="758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3000+</a:t>
              </a:r>
              <a:endParaRPr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1" name="Google Shape;171;p10">
            <a:extLst>
              <a:ext uri="{FF2B5EF4-FFF2-40B4-BE49-F238E27FC236}">
                <a16:creationId xmlns:a16="http://schemas.microsoft.com/office/drawing/2014/main" id="{34865173-280A-C340-8031-A77E0485634E}"/>
              </a:ext>
            </a:extLst>
          </p:cNvPr>
          <p:cNvGrpSpPr/>
          <p:nvPr/>
        </p:nvGrpSpPr>
        <p:grpSpPr>
          <a:xfrm>
            <a:off x="7659686" y="2369714"/>
            <a:ext cx="2232918" cy="944000"/>
            <a:chOff x="3166860" y="1541241"/>
            <a:chExt cx="2485665" cy="1108195"/>
          </a:xfrm>
        </p:grpSpPr>
        <p:sp>
          <p:nvSpPr>
            <p:cNvPr id="32" name="Google Shape;172;p10">
              <a:extLst>
                <a:ext uri="{FF2B5EF4-FFF2-40B4-BE49-F238E27FC236}">
                  <a16:creationId xmlns:a16="http://schemas.microsoft.com/office/drawing/2014/main" id="{96860BDE-C2E6-654E-AB63-4B60577D402A}"/>
                </a:ext>
              </a:extLst>
            </p:cNvPr>
            <p:cNvSpPr/>
            <p:nvPr/>
          </p:nvSpPr>
          <p:spPr>
            <a:xfrm>
              <a:off x="3166860" y="1776316"/>
              <a:ext cx="2468242" cy="87312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524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173;p10">
              <a:extLst>
                <a:ext uri="{FF2B5EF4-FFF2-40B4-BE49-F238E27FC236}">
                  <a16:creationId xmlns:a16="http://schemas.microsoft.com/office/drawing/2014/main" id="{7A579A9B-67CB-A04E-B7F5-D185A0E8FFC0}"/>
                </a:ext>
              </a:extLst>
            </p:cNvPr>
            <p:cNvSpPr/>
            <p:nvPr/>
          </p:nvSpPr>
          <p:spPr>
            <a:xfrm>
              <a:off x="3166860" y="1541241"/>
              <a:ext cx="2468241" cy="388422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GitHub Views/Visitors(2w)</a:t>
              </a:r>
              <a:endParaRPr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74;p10">
              <a:extLst>
                <a:ext uri="{FF2B5EF4-FFF2-40B4-BE49-F238E27FC236}">
                  <a16:creationId xmlns:a16="http://schemas.microsoft.com/office/drawing/2014/main" id="{BABA503B-E81F-164E-9302-8E3DCC016AA7}"/>
                </a:ext>
              </a:extLst>
            </p:cNvPr>
            <p:cNvSpPr txBox="1"/>
            <p:nvPr/>
          </p:nvSpPr>
          <p:spPr>
            <a:xfrm>
              <a:off x="3205208" y="1920488"/>
              <a:ext cx="2447317" cy="614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r>
                <a:rPr lang="en-US" sz="28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0K/1</a:t>
              </a:r>
              <a:r>
                <a:rPr lang="en-US" altLang="zh-CN" sz="28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r>
                <a:rPr lang="en-US" sz="28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K+</a:t>
              </a:r>
              <a:endParaRPr sz="28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5" name="Google Shape;175;p10">
            <a:extLst>
              <a:ext uri="{FF2B5EF4-FFF2-40B4-BE49-F238E27FC236}">
                <a16:creationId xmlns:a16="http://schemas.microsoft.com/office/drawing/2014/main" id="{EC101831-FF52-A549-8840-5CFACB596F5E}"/>
              </a:ext>
            </a:extLst>
          </p:cNvPr>
          <p:cNvGrpSpPr/>
          <p:nvPr/>
        </p:nvGrpSpPr>
        <p:grpSpPr>
          <a:xfrm>
            <a:off x="9947660" y="1304130"/>
            <a:ext cx="2232918" cy="969347"/>
            <a:chOff x="3166860" y="1541240"/>
            <a:chExt cx="2485665" cy="1137951"/>
          </a:xfrm>
        </p:grpSpPr>
        <p:sp>
          <p:nvSpPr>
            <p:cNvPr id="36" name="Google Shape;176;p10">
              <a:extLst>
                <a:ext uri="{FF2B5EF4-FFF2-40B4-BE49-F238E27FC236}">
                  <a16:creationId xmlns:a16="http://schemas.microsoft.com/office/drawing/2014/main" id="{171E20BB-6F3E-8848-84BF-862D71F8F0BB}"/>
                </a:ext>
              </a:extLst>
            </p:cNvPr>
            <p:cNvSpPr/>
            <p:nvPr/>
          </p:nvSpPr>
          <p:spPr>
            <a:xfrm>
              <a:off x="3166860" y="1776316"/>
              <a:ext cx="2468242" cy="87312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524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" name="Google Shape;177;p10">
              <a:extLst>
                <a:ext uri="{FF2B5EF4-FFF2-40B4-BE49-F238E27FC236}">
                  <a16:creationId xmlns:a16="http://schemas.microsoft.com/office/drawing/2014/main" id="{1EA750F3-10D5-FA45-AD7E-50451FF7CE47}"/>
                </a:ext>
              </a:extLst>
            </p:cNvPr>
            <p:cNvSpPr/>
            <p:nvPr/>
          </p:nvSpPr>
          <p:spPr>
            <a:xfrm>
              <a:off x="3166860" y="1541240"/>
              <a:ext cx="2468241" cy="268602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Forks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78;p10">
              <a:extLst>
                <a:ext uri="{FF2B5EF4-FFF2-40B4-BE49-F238E27FC236}">
                  <a16:creationId xmlns:a16="http://schemas.microsoft.com/office/drawing/2014/main" id="{B8CE205C-B9E5-EE4F-90FC-2D068D61961A}"/>
                </a:ext>
              </a:extLst>
            </p:cNvPr>
            <p:cNvSpPr txBox="1"/>
            <p:nvPr/>
          </p:nvSpPr>
          <p:spPr>
            <a:xfrm>
              <a:off x="3205208" y="1920488"/>
              <a:ext cx="2447317" cy="758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r>
                <a:rPr lang="en-US" altLang="zh-CN" sz="36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r>
                <a:rPr lang="en-US" sz="36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00+</a:t>
              </a:r>
              <a:endParaRPr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9" name="Google Shape;179;p10">
            <a:extLst>
              <a:ext uri="{FF2B5EF4-FFF2-40B4-BE49-F238E27FC236}">
                <a16:creationId xmlns:a16="http://schemas.microsoft.com/office/drawing/2014/main" id="{D311FDC1-3048-6E40-B207-E8D0217CCB29}"/>
              </a:ext>
            </a:extLst>
          </p:cNvPr>
          <p:cNvGrpSpPr/>
          <p:nvPr/>
        </p:nvGrpSpPr>
        <p:grpSpPr>
          <a:xfrm>
            <a:off x="9959082" y="2369713"/>
            <a:ext cx="2232918" cy="969387"/>
            <a:chOff x="3166860" y="1541241"/>
            <a:chExt cx="2485665" cy="1137998"/>
          </a:xfrm>
        </p:grpSpPr>
        <p:sp>
          <p:nvSpPr>
            <p:cNvPr id="40" name="Google Shape;180;p10">
              <a:extLst>
                <a:ext uri="{FF2B5EF4-FFF2-40B4-BE49-F238E27FC236}">
                  <a16:creationId xmlns:a16="http://schemas.microsoft.com/office/drawing/2014/main" id="{D1D01D72-3DD8-024F-9EA3-B5C701F57091}"/>
                </a:ext>
              </a:extLst>
            </p:cNvPr>
            <p:cNvSpPr/>
            <p:nvPr/>
          </p:nvSpPr>
          <p:spPr>
            <a:xfrm>
              <a:off x="3166860" y="1776316"/>
              <a:ext cx="2468242" cy="87312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524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" name="Google Shape;181;p10">
              <a:extLst>
                <a:ext uri="{FF2B5EF4-FFF2-40B4-BE49-F238E27FC236}">
                  <a16:creationId xmlns:a16="http://schemas.microsoft.com/office/drawing/2014/main" id="{4402C9D9-589A-5F4F-A774-BA56A3E16C17}"/>
                </a:ext>
              </a:extLst>
            </p:cNvPr>
            <p:cNvSpPr/>
            <p:nvPr/>
          </p:nvSpPr>
          <p:spPr>
            <a:xfrm>
              <a:off x="3166860" y="1541241"/>
              <a:ext cx="2468241" cy="235075"/>
            </a:xfrm>
            <a:prstGeom prst="rect">
              <a:avLst/>
            </a:prstGeom>
            <a:solidFill>
              <a:srgbClr val="0070C0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Downloads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82;p10">
              <a:extLst>
                <a:ext uri="{FF2B5EF4-FFF2-40B4-BE49-F238E27FC236}">
                  <a16:creationId xmlns:a16="http://schemas.microsoft.com/office/drawing/2014/main" id="{D1DE003B-A73A-5840-9F4B-2BA375522642}"/>
                </a:ext>
              </a:extLst>
            </p:cNvPr>
            <p:cNvSpPr txBox="1"/>
            <p:nvPr/>
          </p:nvSpPr>
          <p:spPr>
            <a:xfrm>
              <a:off x="3205208" y="1920488"/>
              <a:ext cx="2447317" cy="758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r>
                <a:rPr lang="en-US" altLang="zh-CN" sz="36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r>
                <a:rPr lang="en-US" sz="3600" b="1" dirty="0">
                  <a:solidFill>
                    <a:srgbClr val="0070C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K+</a:t>
              </a:r>
              <a:endParaRPr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06E9045-8BFF-CD4D-BAD3-2AA10E468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288" y="3404879"/>
            <a:ext cx="6688377" cy="22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0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/>
          <p:nvPr/>
        </p:nvSpPr>
        <p:spPr>
          <a:xfrm>
            <a:off x="383804" y="-1633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Workgroups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318783" y="2339151"/>
            <a:ext cx="11605983" cy="366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914400" marR="0" lvl="2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</a:pPr>
            <a:endParaRPr sz="1800" b="0" i="0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WG: Mul</a:t>
            </a:r>
            <a:r>
              <a:rPr lang="en-US" altLang="zh-CN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tiple</a:t>
            </a:r>
            <a:r>
              <a:rPr lang="zh-CN" altLang="en-US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altLang="zh-CN" sz="1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Enable</a:t>
            </a:r>
            <a:r>
              <a:rPr lang="zh-CN" altLang="en-US" sz="1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Harbor</a:t>
            </a:r>
            <a:r>
              <a:rPr lang="zh-CN" altLang="en-US" sz="1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zh-CN" altLang="en-US" sz="1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r>
              <a:rPr lang="zh-CN" altLang="en-US" sz="1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multiple</a:t>
            </a:r>
            <a:r>
              <a:rPr lang="zh-CN" altLang="en-US" sz="1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dirty="0"/>
          </a:p>
          <a:p>
            <a:pPr marL="1200150" lvl="2" indent="-285750"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rgbClr val="262626"/>
                </a:solidFill>
              </a:rPr>
              <a:t>Proposal:</a:t>
            </a:r>
            <a:r>
              <a:rPr lang="zh-CN" altLang="en-US" sz="1800" dirty="0">
                <a:solidFill>
                  <a:srgbClr val="262626"/>
                </a:solidFill>
              </a:rPr>
              <a:t> </a:t>
            </a:r>
            <a:r>
              <a:rPr lang="en-US" altLang="zh-CN" sz="1800" dirty="0">
                <a:solidFill>
                  <a:srgbClr val="262626"/>
                </a:solidFill>
              </a:rPr>
              <a:t>https://</a:t>
            </a:r>
            <a:r>
              <a:rPr lang="en-US" altLang="zh-CN" sz="1800" dirty="0" err="1">
                <a:solidFill>
                  <a:srgbClr val="262626"/>
                </a:solidFill>
              </a:rPr>
              <a:t>github.com</a:t>
            </a:r>
            <a:r>
              <a:rPr lang="en-US" altLang="zh-CN" sz="1800" dirty="0">
                <a:solidFill>
                  <a:srgbClr val="262626"/>
                </a:solidFill>
              </a:rPr>
              <a:t>/</a:t>
            </a:r>
            <a:r>
              <a:rPr lang="en-US" altLang="zh-CN" sz="1800" dirty="0" err="1">
                <a:solidFill>
                  <a:srgbClr val="262626"/>
                </a:solidFill>
              </a:rPr>
              <a:t>goharbor</a:t>
            </a:r>
            <a:r>
              <a:rPr lang="en-US" altLang="zh-CN" sz="1800" dirty="0">
                <a:solidFill>
                  <a:srgbClr val="262626"/>
                </a:solidFill>
              </a:rPr>
              <a:t>/community/pull/188</a:t>
            </a:r>
            <a:endParaRPr lang="en-US" sz="18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rgbClr val="262626"/>
                </a:solidFill>
              </a:rPr>
              <a:t>Slack:</a:t>
            </a:r>
            <a:r>
              <a:rPr lang="zh-CN" altLang="en-US" sz="1800" dirty="0">
                <a:solidFill>
                  <a:srgbClr val="262626"/>
                </a:solidFill>
              </a:rPr>
              <a:t> </a:t>
            </a:r>
            <a:r>
              <a:rPr lang="en-US" altLang="zh-CN" sz="1800" dirty="0">
                <a:solidFill>
                  <a:srgbClr val="262626"/>
                </a:solidFill>
              </a:rPr>
              <a:t>#harbor-multi-database-group</a:t>
            </a: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endParaRPr lang="en-US" altLang="zh-CN" sz="1800" dirty="0">
              <a:solidFill>
                <a:srgbClr val="262626"/>
              </a:solidFill>
            </a:endParaRPr>
          </a:p>
          <a:p>
            <a:pPr marL="285750" lvl="0" indent="-285750">
              <a:lnSpc>
                <a:spcPct val="90000"/>
              </a:lnSpc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WG: Image acceleration</a:t>
            </a:r>
            <a:endParaRPr lang="en-US" dirty="0"/>
          </a:p>
          <a:p>
            <a:pPr marL="742950" lvl="1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Introduce and integrate accelerated image format support into Harbor</a:t>
            </a:r>
            <a:endParaRPr lang="en-US" dirty="0"/>
          </a:p>
          <a:p>
            <a:pPr marL="12001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General image acceleration service: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n-US" sz="18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https://github.com/goharbor/acceleration-service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</a:p>
          <a:p>
            <a:pPr marL="12001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Slack: </a:t>
            </a:r>
            <a:r>
              <a:rPr lang="en-US" sz="1800" dirty="0">
                <a:solidFill>
                  <a:srgbClr val="0070C0"/>
                </a:solidFill>
              </a:rPr>
              <a:t>#harbor-image-accelerator</a:t>
            </a: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</a:pPr>
            <a:endParaRPr lang="en-US" altLang="zh-CN" sz="1800" dirty="0">
              <a:solidFill>
                <a:srgbClr val="262626"/>
              </a:solidFill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318783" y="1352456"/>
            <a:ext cx="11401958" cy="70788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Workgroup is a virtual team focusing on a specified topic and delivers features related to the topic by aggregating efforts across all </a:t>
            </a:r>
            <a:r>
              <a:rPr lang="en-US" altLang="zh-CN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zh-CN" alt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interested parties.  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2;p3">
            <a:extLst>
              <a:ext uri="{FF2B5EF4-FFF2-40B4-BE49-F238E27FC236}">
                <a16:creationId xmlns:a16="http://schemas.microsoft.com/office/drawing/2014/main" id="{97011D1B-CD34-544A-A354-D188EC14228F}"/>
              </a:ext>
            </a:extLst>
          </p:cNvPr>
          <p:cNvSpPr txBox="1"/>
          <p:nvPr/>
        </p:nvSpPr>
        <p:spPr>
          <a:xfrm>
            <a:off x="415800" y="341287"/>
            <a:ext cx="8232899" cy="104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lang="en-CA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Workgroups</a:t>
            </a:r>
            <a:endParaRPr sz="4000" b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sym typeface="Arial"/>
            </a:endParaRPr>
          </a:p>
        </p:txBody>
      </p:sp>
      <p:pic>
        <p:nvPicPr>
          <p:cNvPr id="6" name="Google Shape;190;p11" descr="Lights On with solid fill">
            <a:extLst>
              <a:ext uri="{FF2B5EF4-FFF2-40B4-BE49-F238E27FC236}">
                <a16:creationId xmlns:a16="http://schemas.microsoft.com/office/drawing/2014/main" id="{B0742B62-AFAB-F24F-9ED7-9DC9498D592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00" y="2872924"/>
            <a:ext cx="440871" cy="44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/>
          <p:nvPr/>
        </p:nvSpPr>
        <p:spPr>
          <a:xfrm>
            <a:off x="9830410" y="2225963"/>
            <a:ext cx="2075380" cy="28117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524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6"/>
          <p:cNvSpPr txBox="1"/>
          <p:nvPr/>
        </p:nvSpPr>
        <p:spPr>
          <a:xfrm>
            <a:off x="383804" y="-1633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Collaboration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"/>
          <p:cNvSpPr/>
          <p:nvPr/>
        </p:nvSpPr>
        <p:spPr>
          <a:xfrm>
            <a:off x="4166174" y="3917344"/>
            <a:ext cx="1929826" cy="2575505"/>
          </a:xfrm>
          <a:prstGeom prst="round1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63000">
                <a:srgbClr val="F2F2F2"/>
              </a:gs>
              <a:gs pos="99000">
                <a:srgbClr val="D8D8D8"/>
              </a:gs>
              <a:gs pos="100000">
                <a:srgbClr val="D8D8D8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04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6"/>
          <p:cNvSpPr/>
          <p:nvPr/>
        </p:nvSpPr>
        <p:spPr>
          <a:xfrm rot="5400000">
            <a:off x="4292823" y="3792160"/>
            <a:ext cx="1388838" cy="1642152"/>
          </a:xfrm>
          <a:prstGeom prst="rtTriangle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6"/>
          <p:cNvSpPr/>
          <p:nvPr/>
        </p:nvSpPr>
        <p:spPr>
          <a:xfrm>
            <a:off x="4166166" y="6430449"/>
            <a:ext cx="1929827" cy="45720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4166171" y="3906089"/>
            <a:ext cx="652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04</a:t>
            </a:r>
            <a:endParaRPr sz="2800" b="1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248" name="Google Shape;248;p16"/>
          <p:cNvSpPr/>
          <p:nvPr/>
        </p:nvSpPr>
        <p:spPr>
          <a:xfrm>
            <a:off x="6212684" y="1790804"/>
            <a:ext cx="458300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lists.cncf.io/g/harbor-users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lists.cncf.io/g/harbor-dev</a:t>
            </a:r>
            <a:endParaRPr/>
          </a:p>
        </p:txBody>
      </p:sp>
      <p:sp>
        <p:nvSpPr>
          <p:cNvPr id="249" name="Google Shape;249;p16"/>
          <p:cNvSpPr/>
          <p:nvPr/>
        </p:nvSpPr>
        <p:spPr>
          <a:xfrm>
            <a:off x="2236342" y="3917344"/>
            <a:ext cx="1929826" cy="2575505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04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/>
          <p:nvPr/>
        </p:nvSpPr>
        <p:spPr>
          <a:xfrm rot="10800000" flipH="1">
            <a:off x="2236341" y="6430449"/>
            <a:ext cx="1929827" cy="45719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6"/>
          <p:cNvSpPr/>
          <p:nvPr/>
        </p:nvSpPr>
        <p:spPr>
          <a:xfrm rot="10800000">
            <a:off x="2536489" y="3918815"/>
            <a:ext cx="1629677" cy="1388840"/>
          </a:xfrm>
          <a:prstGeom prst="rtTriangle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3552122" y="3905776"/>
            <a:ext cx="652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03</a:t>
            </a:r>
            <a:endParaRPr sz="2800" b="1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4166166" y="1329958"/>
            <a:ext cx="1929826" cy="2575505"/>
          </a:xfrm>
          <a:prstGeom prst="round1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63000">
                <a:srgbClr val="F2F2F2"/>
              </a:gs>
              <a:gs pos="99000">
                <a:srgbClr val="D8D8D8"/>
              </a:gs>
              <a:gs pos="100000">
                <a:srgbClr val="D8D8D8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04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6"/>
          <p:cNvSpPr/>
          <p:nvPr/>
        </p:nvSpPr>
        <p:spPr>
          <a:xfrm>
            <a:off x="2222685" y="1330665"/>
            <a:ext cx="1929826" cy="2575505"/>
          </a:xfrm>
          <a:prstGeom prst="round1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63000">
                <a:srgbClr val="F2F2F2"/>
              </a:gs>
              <a:gs pos="99000">
                <a:srgbClr val="D8D8D8"/>
              </a:gs>
              <a:gs pos="100000">
                <a:srgbClr val="D8D8D8"/>
              </a:gs>
            </a:gsLst>
            <a:lin ang="27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04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4166166" y="2379425"/>
            <a:ext cx="1642158" cy="1526745"/>
          </a:xfrm>
          <a:prstGeom prst="rtTriangle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6"/>
          <p:cNvSpPr/>
          <p:nvPr/>
        </p:nvSpPr>
        <p:spPr>
          <a:xfrm rot="-5400000">
            <a:off x="2594782" y="2334786"/>
            <a:ext cx="1526745" cy="1616023"/>
          </a:xfrm>
          <a:prstGeom prst="rtTriangle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152511" y="1325563"/>
            <a:ext cx="1929827" cy="45719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2222679" y="1325563"/>
            <a:ext cx="1929827" cy="45719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6"/>
          <p:cNvSpPr txBox="1"/>
          <p:nvPr/>
        </p:nvSpPr>
        <p:spPr>
          <a:xfrm>
            <a:off x="4181013" y="3390427"/>
            <a:ext cx="652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02</a:t>
            </a:r>
            <a:endParaRPr sz="2800" b="1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260" name="Google Shape;260;p16"/>
          <p:cNvSpPr txBox="1"/>
          <p:nvPr/>
        </p:nvSpPr>
        <p:spPr>
          <a:xfrm>
            <a:off x="3566964" y="3390114"/>
            <a:ext cx="6527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01</a:t>
            </a:r>
            <a:endParaRPr sz="2800" b="1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261" name="Google Shape;26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864" y="4954930"/>
            <a:ext cx="1119216" cy="1119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4357" y="1778312"/>
            <a:ext cx="1192959" cy="73287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63" name="Google Shape;26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7333" y="4943423"/>
            <a:ext cx="1038511" cy="103851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6"/>
          <p:cNvSpPr/>
          <p:nvPr/>
        </p:nvSpPr>
        <p:spPr>
          <a:xfrm>
            <a:off x="5968471" y="2387892"/>
            <a:ext cx="246580" cy="246580"/>
          </a:xfrm>
          <a:prstGeom prst="donut">
            <a:avLst>
              <a:gd name="adj" fmla="val 25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p16"/>
          <p:cNvCxnSpPr>
            <a:stCxn id="264" idx="6"/>
          </p:cNvCxnSpPr>
          <p:nvPr/>
        </p:nvCxnSpPr>
        <p:spPr>
          <a:xfrm>
            <a:off x="6215051" y="2511182"/>
            <a:ext cx="2507700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p16"/>
          <p:cNvSpPr/>
          <p:nvPr/>
        </p:nvSpPr>
        <p:spPr>
          <a:xfrm>
            <a:off x="6183266" y="4371835"/>
            <a:ext cx="365171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https://github.com/goharbor/community/blob/master/MEETING_SCHEDULE.md</a:t>
            </a: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5968471" y="5234356"/>
            <a:ext cx="246580" cy="246580"/>
          </a:xfrm>
          <a:prstGeom prst="donut">
            <a:avLst>
              <a:gd name="adj" fmla="val 25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Google Shape;268;p16"/>
          <p:cNvCxnSpPr>
            <a:stCxn id="267" idx="6"/>
          </p:cNvCxnSpPr>
          <p:nvPr/>
        </p:nvCxnSpPr>
        <p:spPr>
          <a:xfrm>
            <a:off x="6215051" y="5357646"/>
            <a:ext cx="2507700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9" name="Google Shape;269;p16"/>
          <p:cNvSpPr/>
          <p:nvPr/>
        </p:nvSpPr>
        <p:spPr>
          <a:xfrm>
            <a:off x="607504" y="1826161"/>
            <a:ext cx="188409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#harbor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#harbor-dev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2088510" y="2382634"/>
            <a:ext cx="246580" cy="246580"/>
          </a:xfrm>
          <a:prstGeom prst="donut">
            <a:avLst>
              <a:gd name="adj" fmla="val 25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16"/>
          <p:cNvCxnSpPr/>
          <p:nvPr/>
        </p:nvCxnSpPr>
        <p:spPr>
          <a:xfrm>
            <a:off x="403682" y="2515217"/>
            <a:ext cx="1731851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2" name="Google Shape;272;p16"/>
          <p:cNvSpPr/>
          <p:nvPr/>
        </p:nvSpPr>
        <p:spPr>
          <a:xfrm>
            <a:off x="177552" y="4972787"/>
            <a:ext cx="24797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@project_harbor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2101390" y="5240314"/>
            <a:ext cx="246580" cy="246580"/>
          </a:xfrm>
          <a:prstGeom prst="donut">
            <a:avLst>
              <a:gd name="adj" fmla="val 25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p16"/>
          <p:cNvCxnSpPr/>
          <p:nvPr/>
        </p:nvCxnSpPr>
        <p:spPr>
          <a:xfrm>
            <a:off x="416562" y="5372897"/>
            <a:ext cx="1731851" cy="0"/>
          </a:xfrm>
          <a:prstGeom prst="straightConnector1">
            <a:avLst/>
          </a:prstGeom>
          <a:noFill/>
          <a:ln w="5715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5" name="Google Shape;275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79714" y="1727585"/>
            <a:ext cx="953424" cy="95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6"/>
          <p:cNvSpPr/>
          <p:nvPr/>
        </p:nvSpPr>
        <p:spPr>
          <a:xfrm rot="2668475">
            <a:off x="2853153" y="1856036"/>
            <a:ext cx="1017852" cy="163771"/>
          </a:xfrm>
          <a:prstGeom prst="roundRect">
            <a:avLst>
              <a:gd name="adj" fmla="val 16667"/>
            </a:avLst>
          </a:prstGeom>
          <a:solidFill>
            <a:srgbClr val="32AEB8"/>
          </a:soli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slack.cncf.io</a:t>
            </a:r>
            <a:endParaRPr sz="9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10336898" y="3018513"/>
            <a:ext cx="1111225" cy="667301"/>
            <a:chOff x="7299751" y="2268644"/>
            <a:chExt cx="1111225" cy="667301"/>
          </a:xfrm>
        </p:grpSpPr>
        <p:pic>
          <p:nvPicPr>
            <p:cNvPr id="278" name="Google Shape;278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99751" y="2268644"/>
              <a:ext cx="1111225" cy="667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687539" y="2398978"/>
              <a:ext cx="335649" cy="3336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16"/>
          <p:cNvSpPr txBox="1"/>
          <p:nvPr/>
        </p:nvSpPr>
        <p:spPr>
          <a:xfrm>
            <a:off x="9845252" y="3753719"/>
            <a:ext cx="2060538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demo.goharbor.io</a:t>
            </a:r>
            <a:endParaRPr sz="1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-1143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entury Gothic"/>
              <a:buChar char="•"/>
            </a:pPr>
            <a:r>
              <a:rPr lang="en-US" sz="1200" i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Self-registration</a:t>
            </a:r>
            <a:endParaRPr sz="1200" i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9834978" y="4990988"/>
            <a:ext cx="2088000" cy="46800"/>
          </a:xfrm>
          <a:prstGeom prst="rect">
            <a:avLst/>
          </a:prstGeom>
          <a:solidFill>
            <a:srgbClr val="AE4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9834978" y="2225888"/>
            <a:ext cx="2088000" cy="46800"/>
          </a:xfrm>
          <a:prstGeom prst="rect">
            <a:avLst/>
          </a:prstGeom>
          <a:solidFill>
            <a:srgbClr val="AE4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6"/>
          <p:cNvSpPr txBox="1"/>
          <p:nvPr/>
        </p:nvSpPr>
        <p:spPr>
          <a:xfrm>
            <a:off x="9834978" y="2251238"/>
            <a:ext cx="206053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Demo Environment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02;p3">
            <a:extLst>
              <a:ext uri="{FF2B5EF4-FFF2-40B4-BE49-F238E27FC236}">
                <a16:creationId xmlns:a16="http://schemas.microsoft.com/office/drawing/2014/main" id="{70D6B2E2-849C-4145-A2D6-DD9B448591A5}"/>
              </a:ext>
            </a:extLst>
          </p:cNvPr>
          <p:cNvSpPr txBox="1"/>
          <p:nvPr/>
        </p:nvSpPr>
        <p:spPr>
          <a:xfrm>
            <a:off x="415800" y="341287"/>
            <a:ext cx="8232899" cy="104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lang="en-CA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Collaboration</a:t>
            </a:r>
            <a:endParaRPr sz="4000" b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1BEAE3-95C1-6746-A476-EEF543C53C8F}"/>
              </a:ext>
            </a:extLst>
          </p:cNvPr>
          <p:cNvSpPr/>
          <p:nvPr/>
        </p:nvSpPr>
        <p:spPr>
          <a:xfrm>
            <a:off x="3149407" y="2724881"/>
            <a:ext cx="90425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i="0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</a:rPr>
              <a:t>Thank</a:t>
            </a:r>
            <a:r>
              <a:rPr lang="zh-CN" altLang="en-US" sz="6000" b="1" i="0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</a:rPr>
              <a:t> </a:t>
            </a:r>
            <a:r>
              <a:rPr lang="en-US" altLang="zh-CN" sz="6000" b="1" i="0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</a:rPr>
              <a:t>You</a:t>
            </a:r>
            <a:endParaRPr lang="en-US" sz="6000" b="1" i="0" spc="0" baseline="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041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1BEAE3-95C1-6746-A476-EEF543C53C8F}"/>
              </a:ext>
            </a:extLst>
          </p:cNvPr>
          <p:cNvSpPr/>
          <p:nvPr/>
        </p:nvSpPr>
        <p:spPr>
          <a:xfrm>
            <a:off x="606232" y="1890380"/>
            <a:ext cx="90425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i="0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</a:rPr>
              <a:t>Harbor</a:t>
            </a:r>
            <a:r>
              <a:rPr 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</a:rPr>
              <a:t>: enterprise cloud native artifact registry</a:t>
            </a:r>
            <a:endParaRPr lang="en-US" sz="5000" b="1" i="0" spc="0" baseline="0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68CD2-2BC8-634E-A356-D2897F475480}"/>
              </a:ext>
            </a:extLst>
          </p:cNvPr>
          <p:cNvSpPr/>
          <p:nvPr/>
        </p:nvSpPr>
        <p:spPr>
          <a:xfrm>
            <a:off x="606232" y="3825282"/>
            <a:ext cx="69404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0" i="0" spc="0" baseline="0" dirty="0">
                <a:solidFill>
                  <a:srgbClr val="3D8D42"/>
                </a:solidFill>
                <a:latin typeface="Clarity City Medium" pitchFamily="2" charset="77"/>
              </a:rPr>
              <a:t>Yan Wang, VMWare</a:t>
            </a:r>
          </a:p>
          <a:p>
            <a:r>
              <a:rPr lang="en-US" sz="2500" b="0" i="0" spc="0" baseline="0" dirty="0" err="1">
                <a:solidFill>
                  <a:srgbClr val="3D8D42"/>
                </a:solidFill>
                <a:latin typeface="Clarity City Medium" pitchFamily="2" charset="77"/>
              </a:rPr>
              <a:t>Daojun</a:t>
            </a:r>
            <a:r>
              <a:rPr lang="en-US" sz="2500" b="0" i="0" spc="0" baseline="0" dirty="0">
                <a:solidFill>
                  <a:srgbClr val="3D8D42"/>
                </a:solidFill>
                <a:latin typeface="Clarity City Medium" pitchFamily="2" charset="77"/>
              </a:rPr>
              <a:t> Zhang, VMWare</a:t>
            </a:r>
          </a:p>
          <a:p>
            <a:r>
              <a:rPr lang="en-US" sz="2500" dirty="0" err="1">
                <a:solidFill>
                  <a:srgbClr val="3D8D42"/>
                </a:solidFill>
                <a:latin typeface="Clarity City Medium" pitchFamily="2" charset="77"/>
              </a:rPr>
              <a:t>Shengwen</a:t>
            </a:r>
            <a:r>
              <a:rPr lang="en-US" sz="2500" dirty="0">
                <a:solidFill>
                  <a:srgbClr val="3D8D42"/>
                </a:solidFill>
                <a:latin typeface="Clarity City Medium" pitchFamily="2" charset="77"/>
              </a:rPr>
              <a:t> Yu, VMWare</a:t>
            </a:r>
          </a:p>
          <a:p>
            <a:r>
              <a:rPr lang="en-US" sz="2500" b="0" i="0" spc="0" baseline="0" dirty="0">
                <a:solidFill>
                  <a:srgbClr val="3D8D42"/>
                </a:solidFill>
                <a:latin typeface="Clarity City Medium" pitchFamily="2" charset="77"/>
              </a:rPr>
              <a:t>Vadim Bauer, 56K.Cloud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/>
        </p:nvSpPr>
        <p:spPr>
          <a:xfrm>
            <a:off x="0" y="27655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CA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554883-9CBC-CD46-869B-933E9C9F45EB}"/>
              </a:ext>
            </a:extLst>
          </p:cNvPr>
          <p:cNvSpPr/>
          <p:nvPr/>
        </p:nvSpPr>
        <p:spPr>
          <a:xfrm>
            <a:off x="429250" y="367030"/>
            <a:ext cx="694046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i="0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</a:rPr>
              <a:t>Harbor</a:t>
            </a:r>
          </a:p>
        </p:txBody>
      </p:sp>
      <p:sp>
        <p:nvSpPr>
          <p:cNvPr id="5" name="Google Shape;90;p3">
            <a:extLst>
              <a:ext uri="{FF2B5EF4-FFF2-40B4-BE49-F238E27FC236}">
                <a16:creationId xmlns:a16="http://schemas.microsoft.com/office/drawing/2014/main" id="{286680CF-E487-ED43-9053-25FD78F2AC5B}"/>
              </a:ext>
            </a:extLst>
          </p:cNvPr>
          <p:cNvSpPr txBox="1"/>
          <p:nvPr/>
        </p:nvSpPr>
        <p:spPr>
          <a:xfrm>
            <a:off x="199575" y="1062434"/>
            <a:ext cx="7248716" cy="25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Harbor</a:t>
            </a: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is an open source </a:t>
            </a:r>
            <a:r>
              <a:rPr lang="en-US" sz="2400" b="1" i="0" u="sng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trusted cloud native registry</a:t>
            </a: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that stores, signs, and scans content. The mission is to provide cloud native environments the ability to confidently manage and serve container images and related artifacts.</a:t>
            </a:r>
            <a:endParaRPr sz="2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92;p3" descr="Internet with solid fill">
            <a:extLst>
              <a:ext uri="{FF2B5EF4-FFF2-40B4-BE49-F238E27FC236}">
                <a16:creationId xmlns:a16="http://schemas.microsoft.com/office/drawing/2014/main" id="{2FFA7E29-A992-FF44-923A-C82D9983E0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804" y="4762737"/>
            <a:ext cx="777935" cy="7779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3;p3">
            <a:extLst>
              <a:ext uri="{FF2B5EF4-FFF2-40B4-BE49-F238E27FC236}">
                <a16:creationId xmlns:a16="http://schemas.microsoft.com/office/drawing/2014/main" id="{1E6BCFAE-3A96-F148-B6E7-3CDF53D13898}"/>
              </a:ext>
            </a:extLst>
          </p:cNvPr>
          <p:cNvSpPr txBox="1"/>
          <p:nvPr/>
        </p:nvSpPr>
        <p:spPr>
          <a:xfrm>
            <a:off x="1161739" y="4967038"/>
            <a:ext cx="19783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sng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https://goharbor.io</a:t>
            </a:r>
            <a:endParaRPr sz="20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94;p3" descr="Icon&#10;&#10;Description automatically generated">
            <a:extLst>
              <a:ext uri="{FF2B5EF4-FFF2-40B4-BE49-F238E27FC236}">
                <a16:creationId xmlns:a16="http://schemas.microsoft.com/office/drawing/2014/main" id="{9AE7FDAA-E317-5D44-8E66-90C5BCAFEC2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8332" y="3930671"/>
            <a:ext cx="568877" cy="5688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5;p3">
            <a:extLst>
              <a:ext uri="{FF2B5EF4-FFF2-40B4-BE49-F238E27FC236}">
                <a16:creationId xmlns:a16="http://schemas.microsoft.com/office/drawing/2014/main" id="{38770EEF-F444-544C-BDC7-53B16AE4F10E}"/>
              </a:ext>
            </a:extLst>
          </p:cNvPr>
          <p:cNvSpPr txBox="1"/>
          <p:nvPr/>
        </p:nvSpPr>
        <p:spPr>
          <a:xfrm>
            <a:off x="1123888" y="4030443"/>
            <a:ext cx="43870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sng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https://github.com/goharbor/harbor</a:t>
            </a: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91;p3" descr="Logo&#10;&#10;Description automatically generated">
            <a:extLst>
              <a:ext uri="{FF2B5EF4-FFF2-40B4-BE49-F238E27FC236}">
                <a16:creationId xmlns:a16="http://schemas.microsoft.com/office/drawing/2014/main" id="{F0EB1025-C8D8-7B41-9D11-2CAFA8FC3BE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48291" y="933759"/>
            <a:ext cx="4743709" cy="592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;p3">
            <a:extLst>
              <a:ext uri="{FF2B5EF4-FFF2-40B4-BE49-F238E27FC236}">
                <a16:creationId xmlns:a16="http://schemas.microsoft.com/office/drawing/2014/main" id="{92C6DD1D-A005-EC41-852B-3008A9042FFF}"/>
              </a:ext>
            </a:extLst>
          </p:cNvPr>
          <p:cNvSpPr txBox="1"/>
          <p:nvPr/>
        </p:nvSpPr>
        <p:spPr>
          <a:xfrm>
            <a:off x="415801" y="341287"/>
            <a:ext cx="6297515" cy="104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lang="en-CA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</a:rPr>
              <a:t>Key Features</a:t>
            </a:r>
            <a:endParaRPr sz="4000" b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sym typeface="Arial"/>
            </a:endParaRPr>
          </a:p>
        </p:txBody>
      </p:sp>
      <p:sp>
        <p:nvSpPr>
          <p:cNvPr id="5" name="Google Shape;101;p4">
            <a:extLst>
              <a:ext uri="{FF2B5EF4-FFF2-40B4-BE49-F238E27FC236}">
                <a16:creationId xmlns:a16="http://schemas.microsoft.com/office/drawing/2014/main" id="{AF934A80-261A-F849-80D4-893EFE71F529}"/>
              </a:ext>
            </a:extLst>
          </p:cNvPr>
          <p:cNvSpPr txBox="1"/>
          <p:nvPr/>
        </p:nvSpPr>
        <p:spPr>
          <a:xfrm>
            <a:off x="415801" y="1314450"/>
            <a:ext cx="10515600" cy="554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Access control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RBAC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Project isolation</a:t>
            </a:r>
            <a:endParaRPr dirty="0"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Management policy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Immutability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Quotas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Retention</a:t>
            </a:r>
            <a:endParaRPr dirty="0"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Artifact distribution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Replication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Proxy cache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P2P preheat</a:t>
            </a:r>
            <a:endParaRPr dirty="0"/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Security &amp; Compliance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Signing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Scanning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CVE </a:t>
            </a:r>
            <a:r>
              <a:rPr lang="en-US" sz="2400" b="0" i="0" u="none" strike="noStrike" cap="none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allowlist</a:t>
            </a:r>
            <a:endParaRPr sz="2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Extensibility - Compatible with existing investments in infra &amp; services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Integration with LDAP, OIDC provider for authentication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Robot Accounts</a:t>
            </a:r>
            <a:endParaRPr dirty="0"/>
          </a:p>
          <a:p>
            <a:pPr marL="742950" marR="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Webhook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81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2;p3">
            <a:extLst>
              <a:ext uri="{FF2B5EF4-FFF2-40B4-BE49-F238E27FC236}">
                <a16:creationId xmlns:a16="http://schemas.microsoft.com/office/drawing/2014/main" id="{92C6DD1D-A005-EC41-852B-3008A9042FFF}"/>
              </a:ext>
            </a:extLst>
          </p:cNvPr>
          <p:cNvSpPr txBox="1"/>
          <p:nvPr/>
        </p:nvSpPr>
        <p:spPr>
          <a:xfrm>
            <a:off x="415801" y="341287"/>
            <a:ext cx="6297515" cy="104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lang="en-CA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V2.5 Recap</a:t>
            </a:r>
            <a:endParaRPr sz="4000" b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348C6-38AB-6A4A-9F87-EA38445F49B8}"/>
              </a:ext>
            </a:extLst>
          </p:cNvPr>
          <p:cNvSpPr txBox="1"/>
          <p:nvPr/>
        </p:nvSpPr>
        <p:spPr>
          <a:xfrm>
            <a:off x="903890" y="1390651"/>
            <a:ext cx="7641020" cy="1974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New Feature</a:t>
            </a:r>
            <a:endParaRPr lang="en-US" sz="2000" b="1" i="0" u="none" strike="noStrike" dirty="0"/>
          </a:p>
          <a:p>
            <a:pPr marL="285750" indent="-285750" fontAlgn="base">
              <a:lnSpc>
                <a:spcPct val="115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</a:rPr>
              <a:t>Integrate Harbor with Cosign</a:t>
            </a:r>
          </a:p>
          <a:p>
            <a:pPr marL="285750" lvl="1" indent="-285750" fontAlgn="base">
              <a:lnSpc>
                <a:spcPct val="115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</a:rPr>
              <a:t>Artifact accessory</a:t>
            </a:r>
          </a:p>
          <a:p>
            <a:pPr marL="285750" indent="-285750" fontAlgn="base">
              <a:lnSpc>
                <a:spcPct val="115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</a:rPr>
              <a:t>Tag retention with cosign signature</a:t>
            </a:r>
          </a:p>
          <a:p>
            <a:pPr marL="285750" indent="-285750" fontAlgn="base">
              <a:lnSpc>
                <a:spcPct val="115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</a:rPr>
              <a:t>GC with cosign signature</a:t>
            </a:r>
          </a:p>
          <a:p>
            <a:pPr marL="285750" indent="-285750" fontAlgn="base">
              <a:lnSpc>
                <a:spcPct val="115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</a:rPr>
              <a:t>Artifact replication with cosign signature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E7979-A8D9-3045-8C2F-78E59D638BF9}"/>
              </a:ext>
            </a:extLst>
          </p:cNvPr>
          <p:cNvSpPr txBox="1"/>
          <p:nvPr/>
        </p:nvSpPr>
        <p:spPr>
          <a:xfrm>
            <a:off x="903889" y="3872567"/>
            <a:ext cx="8933794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Improvements</a:t>
            </a:r>
            <a:endParaRPr lang="en-US" sz="20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There are additional improvements in Harbor v2.5.0</a:t>
            </a:r>
            <a:endParaRPr lang="en-US" sz="1800" dirty="0">
              <a:effectLst/>
            </a:endParaRPr>
          </a:p>
          <a:p>
            <a:pPr marL="285750" lvl="6" indent="-28575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Improved performance for concurrent pull requests</a:t>
            </a:r>
          </a:p>
          <a:p>
            <a:pPr marL="285750" lvl="2" indent="-28575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Improved failure tolerance for garbage collection</a:t>
            </a:r>
          </a:p>
          <a:p>
            <a:pPr marL="285750" lvl="2" indent="-28575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Replication now supports skipping artifacts in a proxy cache project</a:t>
            </a:r>
          </a:p>
          <a:p>
            <a:pPr marL="285750" lvl="2" indent="-28575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Added distribution upload purging to remove orphaned files from the upload directory</a:t>
            </a:r>
          </a:p>
          <a:p>
            <a:pPr marL="285750" lvl="2" indent="-28575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Harbor is now built using Golang v1.17.7</a:t>
            </a:r>
          </a:p>
        </p:txBody>
      </p:sp>
      <p:pic>
        <p:nvPicPr>
          <p:cNvPr id="8" name="Google Shape;114;p6" descr="Lights On with solid fill">
            <a:extLst>
              <a:ext uri="{FF2B5EF4-FFF2-40B4-BE49-F238E27FC236}">
                <a16:creationId xmlns:a16="http://schemas.microsoft.com/office/drawing/2014/main" id="{EAB1F5FE-B893-6D44-84A2-9AAE06916C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349" y="1688511"/>
            <a:ext cx="440871" cy="440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008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;p9">
            <a:extLst>
              <a:ext uri="{FF2B5EF4-FFF2-40B4-BE49-F238E27FC236}">
                <a16:creationId xmlns:a16="http://schemas.microsoft.com/office/drawing/2014/main" id="{E349EF61-17AE-2B4D-BC6C-F07200DBA7EB}"/>
              </a:ext>
            </a:extLst>
          </p:cNvPr>
          <p:cNvSpPr txBox="1"/>
          <p:nvPr/>
        </p:nvSpPr>
        <p:spPr>
          <a:xfrm>
            <a:off x="238675" y="1320675"/>
            <a:ext cx="5883600" cy="52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Cosign Integration: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Cosign to sign a OCI artifact, and store signatures in Harbor.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replicate artifact signatures to another Harbor instance.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Signatures are considered not subject to garbage collection if they are associated with an existing artifact.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enforcement to disallow pulling an unsigned image in Harbor.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1800" dirty="0">
              <a:solidFill>
                <a:srgbClr val="262626"/>
              </a:solidFill>
            </a:endParaRPr>
          </a:p>
        </p:txBody>
      </p:sp>
      <p:pic>
        <p:nvPicPr>
          <p:cNvPr id="3" name="Google Shape;135;p9">
            <a:extLst>
              <a:ext uri="{FF2B5EF4-FFF2-40B4-BE49-F238E27FC236}">
                <a16:creationId xmlns:a16="http://schemas.microsoft.com/office/drawing/2014/main" id="{EED4C708-A470-6543-A9A6-3330872E86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82001" y="1236975"/>
            <a:ext cx="28000" cy="526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6;p9">
            <a:extLst>
              <a:ext uri="{FF2B5EF4-FFF2-40B4-BE49-F238E27FC236}">
                <a16:creationId xmlns:a16="http://schemas.microsoft.com/office/drawing/2014/main" id="{3A1A1CE8-7F93-6649-A492-BFF8F9133E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236975"/>
            <a:ext cx="5943601" cy="223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7;p9">
            <a:extLst>
              <a:ext uri="{FF2B5EF4-FFF2-40B4-BE49-F238E27FC236}">
                <a16:creationId xmlns:a16="http://schemas.microsoft.com/office/drawing/2014/main" id="{B88D827C-AF48-8E4D-94EE-A9BC7EB7A3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677" y="3684939"/>
            <a:ext cx="5764924" cy="26166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2;p3">
            <a:extLst>
              <a:ext uri="{FF2B5EF4-FFF2-40B4-BE49-F238E27FC236}">
                <a16:creationId xmlns:a16="http://schemas.microsoft.com/office/drawing/2014/main" id="{5B53876E-DA40-A348-BA56-155930C1BCFA}"/>
              </a:ext>
            </a:extLst>
          </p:cNvPr>
          <p:cNvSpPr txBox="1"/>
          <p:nvPr/>
        </p:nvSpPr>
        <p:spPr>
          <a:xfrm>
            <a:off x="415801" y="341287"/>
            <a:ext cx="6297515" cy="104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lang="en-CA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V2.5 Highlight - </a:t>
            </a:r>
            <a:r>
              <a:rPr lang="en-CA" sz="4000" b="1" u="none" strike="noStrike" cap="non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Cosign</a:t>
            </a:r>
            <a:endParaRPr sz="4000" b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5E492-7978-054B-8AC5-30B07D029C67}"/>
              </a:ext>
            </a:extLst>
          </p:cNvPr>
          <p:cNvSpPr txBox="1"/>
          <p:nvPr/>
        </p:nvSpPr>
        <p:spPr>
          <a:xfrm>
            <a:off x="1502978" y="6479294"/>
            <a:ext cx="8923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Proposal: https://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github.com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goharbor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/community/blob/main/proposals/new/cosign-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integration.md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7044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2;p3">
            <a:extLst>
              <a:ext uri="{FF2B5EF4-FFF2-40B4-BE49-F238E27FC236}">
                <a16:creationId xmlns:a16="http://schemas.microsoft.com/office/drawing/2014/main" id="{2C00F460-5544-5B41-B03D-23CA860B9BEE}"/>
              </a:ext>
            </a:extLst>
          </p:cNvPr>
          <p:cNvSpPr txBox="1"/>
          <p:nvPr/>
        </p:nvSpPr>
        <p:spPr>
          <a:xfrm>
            <a:off x="415801" y="341287"/>
            <a:ext cx="6297515" cy="104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lang="en-CA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V2.6 Ongoing Release</a:t>
            </a:r>
            <a:endParaRPr sz="4000" b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472AD-1AB3-364A-AAA8-19A0F308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9213"/>
            <a:ext cx="10515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CB2EB37-8D9D-8047-8522-B814F108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856" y="1547985"/>
            <a:ext cx="6348249" cy="4833499"/>
          </a:xfrm>
          <a:prstGeom prst="rect">
            <a:avLst/>
          </a:prstGeom>
        </p:spPr>
      </p:pic>
      <p:sp>
        <p:nvSpPr>
          <p:cNvPr id="4" name="Google Shape;102;p3">
            <a:extLst>
              <a:ext uri="{FF2B5EF4-FFF2-40B4-BE49-F238E27FC236}">
                <a16:creationId xmlns:a16="http://schemas.microsoft.com/office/drawing/2014/main" id="{B912F5C1-2D91-E340-8337-1DF724EB5CFC}"/>
              </a:ext>
            </a:extLst>
          </p:cNvPr>
          <p:cNvSpPr txBox="1"/>
          <p:nvPr/>
        </p:nvSpPr>
        <p:spPr>
          <a:xfrm>
            <a:off x="415801" y="341287"/>
            <a:ext cx="6297515" cy="104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lang="en-CA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V2.6 </a:t>
            </a:r>
            <a:r>
              <a:rPr lang="en-US" altLang="zh-CN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Audit</a:t>
            </a:r>
            <a:r>
              <a:rPr lang="zh-CN" altLang="en-US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 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</a:rPr>
              <a:t>Log</a:t>
            </a:r>
            <a:endParaRPr sz="4000" b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sym typeface="Arial"/>
            </a:endParaRPr>
          </a:p>
        </p:txBody>
      </p:sp>
      <p:pic>
        <p:nvPicPr>
          <p:cNvPr id="5" name="Google Shape;135;p9">
            <a:extLst>
              <a:ext uri="{FF2B5EF4-FFF2-40B4-BE49-F238E27FC236}">
                <a16:creationId xmlns:a16="http://schemas.microsoft.com/office/drawing/2014/main" id="{979EDDFA-DE7B-3D41-B7D2-6C55A8C20D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720" y="1332033"/>
            <a:ext cx="28000" cy="52654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4;p9">
            <a:extLst>
              <a:ext uri="{FF2B5EF4-FFF2-40B4-BE49-F238E27FC236}">
                <a16:creationId xmlns:a16="http://schemas.microsoft.com/office/drawing/2014/main" id="{ABC0A15D-975F-4845-819E-EAA45F3F7122}"/>
              </a:ext>
            </a:extLst>
          </p:cNvPr>
          <p:cNvSpPr txBox="1"/>
          <p:nvPr/>
        </p:nvSpPr>
        <p:spPr>
          <a:xfrm>
            <a:off x="238675" y="1320675"/>
            <a:ext cx="5883600" cy="52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</a:t>
            </a:r>
            <a:r>
              <a:rPr lang="en-US" altLang="zh-C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zh-CN" alt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r>
              <a:rPr lang="zh-CN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configurate</a:t>
            </a:r>
            <a:r>
              <a:rPr lang="zh-CN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</a:t>
            </a:r>
            <a:r>
              <a:rPr lang="zh-CN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r>
              <a:rPr lang="zh-CN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purge</a:t>
            </a:r>
            <a:r>
              <a:rPr lang="zh-CN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schedule,</a:t>
            </a:r>
            <a:r>
              <a:rPr lang="zh-CN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lang="zh-CN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>
              <a:lnSpc>
                <a:spcPct val="115000"/>
              </a:lnSpc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orward the audit log to the external</a:t>
            </a:r>
            <a:r>
              <a:rPr lang="zh-CN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18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7815FE4-AD36-8942-80FA-6473B824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89" y="1445715"/>
            <a:ext cx="9247045" cy="5331966"/>
          </a:xfrm>
          <a:prstGeom prst="rect">
            <a:avLst/>
          </a:prstGeom>
        </p:spPr>
      </p:pic>
      <p:sp>
        <p:nvSpPr>
          <p:cNvPr id="6" name="Google Shape;102;p3">
            <a:extLst>
              <a:ext uri="{FF2B5EF4-FFF2-40B4-BE49-F238E27FC236}">
                <a16:creationId xmlns:a16="http://schemas.microsoft.com/office/drawing/2014/main" id="{5762223D-2732-F74D-B00F-6D043E83282A}"/>
              </a:ext>
            </a:extLst>
          </p:cNvPr>
          <p:cNvSpPr txBox="1"/>
          <p:nvPr/>
        </p:nvSpPr>
        <p:spPr>
          <a:xfrm>
            <a:off x="415801" y="341287"/>
            <a:ext cx="6297515" cy="104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lang="en-CA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V2.6 </a:t>
            </a:r>
            <a:r>
              <a:rPr lang="en-US" altLang="zh-CN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Edge</a:t>
            </a:r>
            <a:r>
              <a:rPr lang="zh-CN" altLang="en-US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 </a:t>
            </a:r>
            <a:r>
              <a:rPr lang="en-US" altLang="zh-CN" sz="4000" b="1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Clarity City" pitchFamily="2" charset="77"/>
                <a:sym typeface="Arial"/>
              </a:rPr>
              <a:t>Registry</a:t>
            </a:r>
            <a:endParaRPr sz="4000" b="1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latin typeface="Clarity City" pitchFamily="2" charset="7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59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11636</TotalTime>
  <Words>768</Words>
  <Application>Microsoft Macintosh PowerPoint</Application>
  <PresentationFormat>Widescreen</PresentationFormat>
  <Paragraphs>138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Clarity City</vt:lpstr>
      <vt:lpstr>Geo</vt:lpstr>
      <vt:lpstr>Clarity City Medium</vt:lpstr>
      <vt:lpstr>Calibri</vt:lpstr>
      <vt:lpstr>Arial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Yan Wang</cp:lastModifiedBy>
  <cp:revision>20</cp:revision>
  <dcterms:created xsi:type="dcterms:W3CDTF">2019-07-29T21:37:05Z</dcterms:created>
  <dcterms:modified xsi:type="dcterms:W3CDTF">2022-04-19T10:12:24Z</dcterms:modified>
</cp:coreProperties>
</file>